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t>10-11-2015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M0BPyEtw4U" TargetMode="External"/><Relationship Id="rId2" Type="http://schemas.openxmlformats.org/officeDocument/2006/relationships/hyperlink" Target="https://www.youtube.com/watch?v=kfLhEt2RFx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Gss_jRCVJr4" TargetMode="External"/><Relationship Id="rId4" Type="http://schemas.openxmlformats.org/officeDocument/2006/relationships/hyperlink" Target="https://www.youtube.com/watch?v=u03j2L0OcRQ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98537"/>
          </a:xfrm>
        </p:spPr>
        <p:txBody>
          <a:bodyPr/>
          <a:lstStyle/>
          <a:p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Permanence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852738"/>
            <a:ext cx="9144000" cy="3522662"/>
          </a:xfrm>
        </p:spPr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Kosten en opbrengsten 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boeken in de periode waarop ze betrekking hebben.</a:t>
            </a:r>
          </a:p>
          <a:p>
            <a:endParaRPr lang="nl-N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Let op het verschil met inkomsten en uitgaven !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8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444500"/>
            <a:ext cx="10515600" cy="5732463"/>
          </a:xfrm>
        </p:spPr>
        <p:txBody>
          <a:bodyPr/>
          <a:lstStyle/>
          <a:p>
            <a:pPr marL="0" indent="0">
              <a:buNone/>
            </a:pPr>
            <a:endParaRPr lang="nl-NL" dirty="0" smtClean="0">
              <a:hlinkClick r:id="rId2"/>
            </a:endParaRPr>
          </a:p>
          <a:p>
            <a:r>
              <a:rPr lang="nl-NL" dirty="0" err="1" smtClean="0">
                <a:hlinkClick r:id="rId2"/>
              </a:rPr>
              <a:t>Transistorische</a:t>
            </a:r>
            <a:r>
              <a:rPr lang="nl-NL" dirty="0" smtClean="0">
                <a:hlinkClick r:id="rId2"/>
              </a:rPr>
              <a:t> posten 1 - Vooruitbetaalde kosten (12.3) </a:t>
            </a:r>
            <a:endParaRPr lang="nl-NL" dirty="0" smtClean="0"/>
          </a:p>
          <a:p>
            <a:r>
              <a:rPr lang="nl-NL" dirty="0" err="1" smtClean="0">
                <a:hlinkClick r:id="rId3"/>
              </a:rPr>
              <a:t>Transistorische</a:t>
            </a:r>
            <a:r>
              <a:rPr lang="nl-NL" dirty="0" smtClean="0">
                <a:hlinkClick r:id="rId3"/>
              </a:rPr>
              <a:t> bedragen 2 – </a:t>
            </a:r>
            <a:r>
              <a:rPr lang="nl-NL" dirty="0" err="1" smtClean="0">
                <a:hlinkClick r:id="rId3"/>
              </a:rPr>
              <a:t>Vooruitontvangen</a:t>
            </a:r>
            <a:r>
              <a:rPr lang="nl-NL" dirty="0" smtClean="0">
                <a:hlinkClick r:id="rId3"/>
              </a:rPr>
              <a:t> bedragen (12.4) 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err="1" smtClean="0">
                <a:hlinkClick r:id="rId4"/>
              </a:rPr>
              <a:t>Transistorische</a:t>
            </a:r>
            <a:r>
              <a:rPr lang="nl-NL" dirty="0" smtClean="0">
                <a:hlinkClick r:id="rId4"/>
              </a:rPr>
              <a:t> posten 3 - Nog te ontvangen </a:t>
            </a:r>
            <a:r>
              <a:rPr lang="nl-NL" dirty="0" smtClean="0">
                <a:solidFill>
                  <a:schemeClr val="accent1"/>
                </a:solidFill>
                <a:hlinkClick r:id="rId4"/>
              </a:rPr>
              <a:t>bedragen</a:t>
            </a:r>
            <a:r>
              <a:rPr lang="nl-NL" dirty="0" smtClean="0">
                <a:solidFill>
                  <a:schemeClr val="accent1"/>
                </a:solidFill>
              </a:rPr>
              <a:t>(12.5)</a:t>
            </a:r>
          </a:p>
          <a:p>
            <a:r>
              <a:rPr lang="nl-NL" dirty="0" err="1" smtClean="0">
                <a:hlinkClick r:id="rId5"/>
              </a:rPr>
              <a:t>Transistorische</a:t>
            </a:r>
            <a:r>
              <a:rPr lang="nl-NL" dirty="0" smtClean="0">
                <a:hlinkClick r:id="rId5"/>
              </a:rPr>
              <a:t> posten 4 - Nog te betalen bedragen</a:t>
            </a:r>
            <a:r>
              <a:rPr lang="nl-NL" dirty="0" smtClean="0"/>
              <a:t> </a:t>
            </a:r>
            <a:r>
              <a:rPr lang="nl-NL" dirty="0" smtClean="0">
                <a:solidFill>
                  <a:schemeClr val="accent1"/>
                </a:solidFill>
              </a:rPr>
              <a:t>.(12.2)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4" name="PIJL-LINKS en -RECHTS 3"/>
          <p:cNvSpPr/>
          <p:nvPr/>
        </p:nvSpPr>
        <p:spPr>
          <a:xfrm>
            <a:off x="2622550" y="3268789"/>
            <a:ext cx="7067550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PIJL-LINKS en -RECHTS 4"/>
          <p:cNvSpPr/>
          <p:nvPr/>
        </p:nvSpPr>
        <p:spPr>
          <a:xfrm>
            <a:off x="886732" y="3263237"/>
            <a:ext cx="178435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LINKS en -RECHTS 5"/>
          <p:cNvSpPr/>
          <p:nvPr/>
        </p:nvSpPr>
        <p:spPr>
          <a:xfrm>
            <a:off x="9690100" y="3263237"/>
            <a:ext cx="166370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Gekromde PIJL-OMHOOG 8"/>
          <p:cNvSpPr/>
          <p:nvPr/>
        </p:nvSpPr>
        <p:spPr>
          <a:xfrm flipV="1">
            <a:off x="1599747" y="2084787"/>
            <a:ext cx="2515054" cy="9490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Gekromde PIJL-OMHOOG 9"/>
          <p:cNvSpPr/>
          <p:nvPr/>
        </p:nvSpPr>
        <p:spPr>
          <a:xfrm>
            <a:off x="8234590" y="3982843"/>
            <a:ext cx="2515054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36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Nog te betalen bedragen (12.2 achteraf betaalde kosten)</a:t>
            </a:r>
          </a:p>
          <a:p>
            <a:endParaRPr lang="nl-NL" sz="3200" dirty="0"/>
          </a:p>
          <a:p>
            <a:r>
              <a:rPr lang="nl-NL" sz="3200" dirty="0" smtClean="0"/>
              <a:t>Je weet (contract):</a:t>
            </a:r>
          </a:p>
          <a:p>
            <a:r>
              <a:rPr lang="nl-NL" sz="3200" dirty="0" smtClean="0"/>
              <a:t>     450 </a:t>
            </a:r>
            <a:r>
              <a:rPr lang="nl-NL" sz="3200" dirty="0"/>
              <a:t>Huurkosten       </a:t>
            </a:r>
            <a:r>
              <a:rPr lang="nl-NL" sz="3200" dirty="0" smtClean="0"/>
              <a:t>                           1000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 smtClean="0"/>
              <a:t>     Aan </a:t>
            </a:r>
            <a:r>
              <a:rPr lang="nl-NL" sz="3200" dirty="0">
                <a:solidFill>
                  <a:srgbClr val="FF0000"/>
                </a:solidFill>
              </a:rPr>
              <a:t>191</a:t>
            </a:r>
            <a:r>
              <a:rPr lang="nl-NL" sz="3200" dirty="0"/>
              <a:t>  </a:t>
            </a:r>
            <a:r>
              <a:rPr lang="nl-NL" sz="3200" dirty="0">
                <a:solidFill>
                  <a:srgbClr val="FF0000"/>
                </a:solidFill>
              </a:rPr>
              <a:t>Nog te betalen bedragen</a:t>
            </a:r>
            <a:r>
              <a:rPr lang="nl-NL" sz="3200" dirty="0"/>
              <a:t> </a:t>
            </a:r>
            <a:r>
              <a:rPr lang="nl-NL" sz="3200" dirty="0" smtClean="0"/>
              <a:t>              1000</a:t>
            </a:r>
          </a:p>
          <a:p>
            <a:endParaRPr lang="nl-NL" sz="3200" dirty="0" smtClean="0"/>
          </a:p>
          <a:p>
            <a:r>
              <a:rPr lang="nl-NL" sz="3200" dirty="0" smtClean="0"/>
              <a:t>Je ontvangt de factuur</a:t>
            </a:r>
          </a:p>
          <a:p>
            <a:r>
              <a:rPr lang="nl-NL" sz="3200" dirty="0" smtClean="0"/>
              <a:t>     </a:t>
            </a:r>
            <a:r>
              <a:rPr lang="nl-NL" sz="3200" dirty="0" smtClean="0">
                <a:solidFill>
                  <a:srgbClr val="FF0000"/>
                </a:solidFill>
              </a:rPr>
              <a:t>191</a:t>
            </a:r>
            <a:r>
              <a:rPr lang="nl-NL" sz="3200" dirty="0" smtClean="0"/>
              <a:t> </a:t>
            </a:r>
            <a:r>
              <a:rPr lang="nl-NL" sz="3200" dirty="0" smtClean="0">
                <a:solidFill>
                  <a:srgbClr val="FF0000"/>
                </a:solidFill>
              </a:rPr>
              <a:t>Nog te betalen bedragen</a:t>
            </a:r>
            <a:r>
              <a:rPr lang="nl-NL" sz="3200" dirty="0" smtClean="0"/>
              <a:t>         1000</a:t>
            </a:r>
          </a:p>
          <a:p>
            <a:r>
              <a:rPr lang="nl-NL" sz="3200" dirty="0" smtClean="0"/>
              <a:t>     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210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140 crediteuren                                         1210</a:t>
            </a:r>
          </a:p>
          <a:p>
            <a:endParaRPr lang="nl-NL" sz="3200" dirty="0" smtClean="0"/>
          </a:p>
          <a:p>
            <a:r>
              <a:rPr lang="nl-NL" sz="3200" dirty="0" smtClean="0"/>
              <a:t>Je betaalt</a:t>
            </a:r>
            <a:endParaRPr lang="nl-NL" sz="3200" dirty="0"/>
          </a:p>
          <a:p>
            <a:r>
              <a:rPr lang="nl-NL" sz="3200" dirty="0" smtClean="0"/>
              <a:t>     140 Crediteuren	                           1210		</a:t>
            </a:r>
          </a:p>
          <a:p>
            <a:r>
              <a:rPr lang="nl-NL" sz="3200" dirty="0" smtClean="0"/>
              <a:t>     Aan 110 Bank                                                     1210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3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u="sng" dirty="0" smtClean="0"/>
              <a:t>Vooruit betaalde kosten (12.3) = een soort vordering</a:t>
            </a:r>
          </a:p>
          <a:p>
            <a:r>
              <a:rPr lang="nl-NL" sz="3200" dirty="0"/>
              <a:t>Je betaalt</a:t>
            </a:r>
          </a:p>
          <a:p>
            <a:r>
              <a:rPr lang="nl-NL" sz="3200" dirty="0"/>
              <a:t>     140 Crediteuren	                           </a:t>
            </a:r>
            <a:r>
              <a:rPr lang="nl-NL" sz="3200" dirty="0" smtClean="0"/>
              <a:t>2.541</a:t>
            </a:r>
            <a:r>
              <a:rPr lang="nl-NL" sz="3200" dirty="0"/>
              <a:t>		</a:t>
            </a:r>
          </a:p>
          <a:p>
            <a:r>
              <a:rPr lang="nl-NL" sz="3200" dirty="0"/>
              <a:t>     Aan 110 Bank                                                     </a:t>
            </a:r>
            <a:r>
              <a:rPr lang="nl-NL" sz="3200" dirty="0" smtClean="0"/>
              <a:t>2.541</a:t>
            </a:r>
            <a:endParaRPr lang="nl-NL" sz="3200" dirty="0"/>
          </a:p>
          <a:p>
            <a:endParaRPr lang="nl-NL" sz="3200" dirty="0" smtClean="0"/>
          </a:p>
          <a:p>
            <a:r>
              <a:rPr lang="nl-NL" sz="3200" dirty="0" smtClean="0"/>
              <a:t>Je ontvangt de factuur</a:t>
            </a:r>
          </a:p>
          <a:p>
            <a:r>
              <a:rPr lang="nl-NL" sz="3200" dirty="0" smtClean="0"/>
              <a:t>     </a:t>
            </a:r>
            <a:r>
              <a:rPr lang="nl-NL" sz="3200" dirty="0" smtClean="0">
                <a:solidFill>
                  <a:srgbClr val="FF0000"/>
                </a:solidFill>
              </a:rPr>
              <a:t>190 Vooruitbetaalde bedragen </a:t>
            </a:r>
            <a:r>
              <a:rPr lang="nl-NL" sz="3200" dirty="0" smtClean="0"/>
              <a:t>     2.100</a:t>
            </a:r>
          </a:p>
          <a:p>
            <a:r>
              <a:rPr lang="nl-NL" sz="3200" dirty="0" smtClean="0"/>
              <a:t>     180 </a:t>
            </a:r>
            <a:r>
              <a:rPr lang="nl-NL" sz="3200" dirty="0"/>
              <a:t>Te verrekenen BTW     </a:t>
            </a:r>
            <a:r>
              <a:rPr lang="nl-NL" sz="3200" dirty="0" smtClean="0"/>
              <a:t>                 441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140 crediteuren                                         2.541</a:t>
            </a:r>
          </a:p>
          <a:p>
            <a:endParaRPr lang="nl-NL" sz="3200" dirty="0" smtClean="0"/>
          </a:p>
          <a:p>
            <a:r>
              <a:rPr lang="nl-NL" sz="3200" dirty="0"/>
              <a:t>Je </a:t>
            </a:r>
            <a:r>
              <a:rPr lang="nl-NL" sz="3200" dirty="0" smtClean="0"/>
              <a:t>weet (contract):</a:t>
            </a:r>
            <a:endParaRPr lang="nl-NL" sz="3200" dirty="0"/>
          </a:p>
          <a:p>
            <a:r>
              <a:rPr lang="nl-NL" sz="3200" dirty="0"/>
              <a:t>     </a:t>
            </a:r>
            <a:r>
              <a:rPr lang="nl-NL" sz="3200" dirty="0" smtClean="0"/>
              <a:t>460 Autokosten (lease)                       700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</a:t>
            </a:r>
            <a:r>
              <a:rPr lang="nl-NL" sz="3200" dirty="0">
                <a:solidFill>
                  <a:srgbClr val="FF0000"/>
                </a:solidFill>
              </a:rPr>
              <a:t>Aan </a:t>
            </a:r>
            <a:r>
              <a:rPr lang="nl-NL" sz="3200" dirty="0" smtClean="0">
                <a:solidFill>
                  <a:srgbClr val="FF0000"/>
                </a:solidFill>
              </a:rPr>
              <a:t>190  Vooruitbetaalde </a:t>
            </a:r>
            <a:r>
              <a:rPr lang="nl-NL" sz="3200" dirty="0">
                <a:solidFill>
                  <a:srgbClr val="FF0000"/>
                </a:solidFill>
              </a:rPr>
              <a:t>bedragen</a:t>
            </a:r>
            <a:r>
              <a:rPr lang="nl-NL" sz="3200" dirty="0"/>
              <a:t>               </a:t>
            </a:r>
            <a:r>
              <a:rPr lang="nl-NL" sz="3200" dirty="0" smtClean="0"/>
              <a:t>  700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530739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Vooruit ontvangen bedragen (12.4)</a:t>
            </a:r>
          </a:p>
          <a:p>
            <a:endParaRPr lang="nl-NL" sz="3200" dirty="0" smtClean="0"/>
          </a:p>
          <a:p>
            <a:r>
              <a:rPr lang="nl-NL" sz="3200" dirty="0" smtClean="0"/>
              <a:t>Je verstuurt de factuur </a:t>
            </a:r>
          </a:p>
          <a:p>
            <a:r>
              <a:rPr lang="nl-NL" sz="3200" dirty="0" smtClean="0"/>
              <a:t>     130 Debiteuren                                    363</a:t>
            </a:r>
          </a:p>
          <a:p>
            <a:r>
              <a:rPr lang="nl-NL" sz="3200" dirty="0" smtClean="0"/>
              <a:t>     181 Verschuldigde BTW                      		      63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</a:t>
            </a:r>
            <a:r>
              <a:rPr lang="nl-NL" sz="3200" dirty="0" smtClean="0">
                <a:solidFill>
                  <a:srgbClr val="FF0000"/>
                </a:solidFill>
              </a:rPr>
              <a:t>192 Vooruit ontvangen bedragen</a:t>
            </a:r>
            <a:r>
              <a:rPr lang="nl-NL" sz="3200" dirty="0" smtClean="0"/>
              <a:t>           300</a:t>
            </a:r>
          </a:p>
          <a:p>
            <a:endParaRPr lang="nl-NL" sz="3200" dirty="0"/>
          </a:p>
          <a:p>
            <a:r>
              <a:rPr lang="nl-NL" sz="3200" dirty="0" smtClean="0"/>
              <a:t>Je boekt later:</a:t>
            </a:r>
            <a:endParaRPr lang="nl-NL" sz="3200" dirty="0"/>
          </a:p>
          <a:p>
            <a:r>
              <a:rPr lang="nl-NL" sz="3200" dirty="0"/>
              <a:t>     </a:t>
            </a:r>
            <a:r>
              <a:rPr lang="nl-NL" sz="3200" dirty="0" smtClean="0">
                <a:solidFill>
                  <a:srgbClr val="FF0000"/>
                </a:solidFill>
              </a:rPr>
              <a:t>192 Vooruit ontvangen bedragen     100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</a:t>
            </a:r>
            <a:r>
              <a:rPr lang="nl-NL" sz="3200" dirty="0" smtClean="0"/>
              <a:t>850 Opbrengsten                                       100</a:t>
            </a:r>
            <a:endParaRPr lang="nl-NL" sz="3200" dirty="0"/>
          </a:p>
          <a:p>
            <a:endParaRPr lang="nl-NL" sz="3200" dirty="0" smtClean="0"/>
          </a:p>
          <a:p>
            <a:r>
              <a:rPr lang="nl-NL" sz="3200" dirty="0" smtClean="0"/>
              <a:t>Ze betalen</a:t>
            </a:r>
            <a:endParaRPr lang="nl-NL" sz="3200" dirty="0"/>
          </a:p>
          <a:p>
            <a:r>
              <a:rPr lang="nl-NL" sz="3200" dirty="0" smtClean="0"/>
              <a:t>     110 Bank                                                363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 Aan 130 Debiteuren                                          363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188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718457" y="0"/>
            <a:ext cx="1043395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Achteraf ontvangen bedragen (12.5)</a:t>
            </a:r>
          </a:p>
          <a:p>
            <a:endParaRPr lang="nl-NL" sz="3200" dirty="0" smtClean="0"/>
          </a:p>
          <a:p>
            <a:r>
              <a:rPr lang="nl-NL" sz="3200" dirty="0"/>
              <a:t>Je weet:</a:t>
            </a:r>
          </a:p>
          <a:p>
            <a:r>
              <a:rPr lang="nl-NL" sz="3200" dirty="0"/>
              <a:t>     </a:t>
            </a:r>
            <a:r>
              <a:rPr lang="nl-NL" sz="3200" dirty="0" smtClean="0">
                <a:solidFill>
                  <a:srgbClr val="FF0000"/>
                </a:solidFill>
              </a:rPr>
              <a:t>194 Nog te ontvangen bedragen</a:t>
            </a:r>
            <a:r>
              <a:rPr lang="nl-NL" sz="3200" dirty="0" smtClean="0"/>
              <a:t>      400</a:t>
            </a:r>
            <a:r>
              <a:rPr lang="nl-NL" sz="3200" dirty="0"/>
              <a:t/>
            </a:r>
            <a:br>
              <a:rPr lang="nl-NL" sz="3200" dirty="0"/>
            </a:br>
            <a:r>
              <a:rPr lang="nl-NL" sz="3200" dirty="0"/>
              <a:t>     Aan 850 Opbrengsten                                     </a:t>
            </a:r>
            <a:r>
              <a:rPr lang="nl-NL" sz="3200" dirty="0" smtClean="0"/>
              <a:t>  400</a:t>
            </a:r>
            <a:endParaRPr lang="nl-NL" sz="3200" dirty="0"/>
          </a:p>
          <a:p>
            <a:endParaRPr lang="nl-NL" sz="3200" dirty="0" smtClean="0"/>
          </a:p>
          <a:p>
            <a:r>
              <a:rPr lang="nl-NL" sz="3200" dirty="0" smtClean="0"/>
              <a:t>Je verstuurd de factuur achteraf</a:t>
            </a:r>
          </a:p>
          <a:p>
            <a:r>
              <a:rPr lang="nl-NL" sz="3200" dirty="0" smtClean="0"/>
              <a:t>     130 Debiteuren                                    464</a:t>
            </a:r>
          </a:p>
          <a:p>
            <a:r>
              <a:rPr lang="nl-NL" sz="3200" dirty="0" smtClean="0"/>
              <a:t>     181 Verschuldigde BTW                        64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Aan </a:t>
            </a:r>
            <a:r>
              <a:rPr lang="nl-NL" sz="3200" dirty="0" smtClean="0">
                <a:solidFill>
                  <a:srgbClr val="FF0000"/>
                </a:solidFill>
              </a:rPr>
              <a:t>194 Nog te ontvangen bedragen</a:t>
            </a:r>
            <a:r>
              <a:rPr lang="nl-NL" sz="3200" dirty="0" smtClean="0"/>
              <a:t>             400</a:t>
            </a:r>
          </a:p>
          <a:p>
            <a:endParaRPr lang="nl-NL" sz="3200" dirty="0" smtClean="0"/>
          </a:p>
          <a:p>
            <a:r>
              <a:rPr lang="nl-NL" sz="3200" dirty="0" smtClean="0"/>
              <a:t>Ze betalen</a:t>
            </a:r>
            <a:endParaRPr lang="nl-NL" sz="3200" dirty="0"/>
          </a:p>
          <a:p>
            <a:r>
              <a:rPr lang="nl-NL" sz="3200" dirty="0" smtClean="0"/>
              <a:t>     110 Bank                                                464</a:t>
            </a:r>
          </a:p>
          <a:p>
            <a:r>
              <a:rPr lang="nl-NL" sz="3200" dirty="0"/>
              <a:t> </a:t>
            </a:r>
            <a:r>
              <a:rPr lang="nl-NL" sz="3200" dirty="0" smtClean="0"/>
              <a:t>     Aan 130 Debiteuren                                          464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02230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159</TotalTime>
  <Words>128</Words>
  <Application>Microsoft Office PowerPoint</Application>
  <PresentationFormat>Breedbeeld</PresentationFormat>
  <Paragraphs>67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Permanence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Permanence</dc:title>
  <dc:creator>Jan Willem Heuten</dc:creator>
  <cp:lastModifiedBy>Jan Willem Heuten</cp:lastModifiedBy>
  <cp:revision>15</cp:revision>
  <dcterms:created xsi:type="dcterms:W3CDTF">2015-10-26T12:17:43Z</dcterms:created>
  <dcterms:modified xsi:type="dcterms:W3CDTF">2015-11-10T10:13:28Z</dcterms:modified>
</cp:coreProperties>
</file>